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4" r:id="rId7"/>
    <p:sldId id="265" r:id="rId8"/>
    <p:sldId id="259" r:id="rId9"/>
    <p:sldId id="261"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5C8552-7A4C-4DBA-863A-1BD21DEEC9DB}">
          <p14:sldIdLst>
            <p14:sldId id="256"/>
            <p14:sldId id="257"/>
            <p14:sldId id="264"/>
            <p14:sldId id="265"/>
            <p14:sldId id="259"/>
            <p14:sldId id="261"/>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12/12/2022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afersmarterteens.org/humantraffickin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afersmarterteens.org/humantrafficking/"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trafficking: Modern-day slavery</a:t>
            </a:r>
          </a:p>
        </p:txBody>
      </p:sp>
      <p:sp>
        <p:nvSpPr>
          <p:cNvPr id="3" name="Subtitle 2"/>
          <p:cNvSpPr>
            <a:spLocks noGrp="1"/>
          </p:cNvSpPr>
          <p:nvPr>
            <p:ph type="subTitle" idx="1"/>
          </p:nvPr>
        </p:nvSpPr>
        <p:spPr/>
        <p:txBody>
          <a:bodyPr/>
          <a:lstStyle/>
          <a:p>
            <a:r>
              <a:rPr lang="en-US" dirty="0"/>
              <a:t>Grades 9-12</a:t>
            </a:r>
          </a:p>
          <a:p>
            <a:r>
              <a:rPr lang="en-US" dirty="0">
                <a:hlinkClick r:id="rId2"/>
              </a:rPr>
              <a:t>Video (Show First One)</a:t>
            </a:r>
            <a:endParaRPr lang="en-US" dirty="0"/>
          </a:p>
        </p:txBody>
      </p:sp>
      <p:pic>
        <p:nvPicPr>
          <p:cNvPr id="4" name="Picture 3"/>
          <p:cNvPicPr>
            <a:picLocks noChangeAspect="1"/>
          </p:cNvPicPr>
          <p:nvPr/>
        </p:nvPicPr>
        <p:blipFill rotWithShape="1">
          <a:blip r:embed="rId3"/>
          <a:srcRect l="11458" t="13703" r="70625" b="79630"/>
          <a:stretch/>
        </p:blipFill>
        <p:spPr>
          <a:xfrm>
            <a:off x="8545955" y="5531637"/>
            <a:ext cx="3276600" cy="685800"/>
          </a:xfrm>
          <a:prstGeom prst="rect">
            <a:avLst/>
          </a:prstGeom>
        </p:spPr>
      </p:pic>
    </p:spTree>
    <p:extLst>
      <p:ext uri="{BB962C8B-B14F-4D97-AF65-F5344CB8AC3E}">
        <p14:creationId xmlns:p14="http://schemas.microsoft.com/office/powerpoint/2010/main" val="125692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67" y="312897"/>
            <a:ext cx="8534400" cy="1507067"/>
          </a:xfrm>
        </p:spPr>
        <p:txBody>
          <a:bodyPr/>
          <a:lstStyle/>
          <a:p>
            <a:r>
              <a:rPr lang="en-US" dirty="0"/>
              <a:t>Did you know?</a:t>
            </a:r>
          </a:p>
        </p:txBody>
      </p:sp>
      <p:sp>
        <p:nvSpPr>
          <p:cNvPr id="3" name="Content Placeholder 2"/>
          <p:cNvSpPr>
            <a:spLocks noGrp="1"/>
          </p:cNvSpPr>
          <p:nvPr>
            <p:ph idx="1"/>
          </p:nvPr>
        </p:nvSpPr>
        <p:spPr>
          <a:xfrm>
            <a:off x="413867" y="1942106"/>
            <a:ext cx="8534400" cy="3615267"/>
          </a:xfrm>
        </p:spPr>
        <p:txBody>
          <a:bodyPr>
            <a:normAutofit/>
          </a:bodyPr>
          <a:lstStyle/>
          <a:p>
            <a:r>
              <a:rPr lang="en-US" sz="3200" b="1" dirty="0"/>
              <a:t>Each year, as many as 300,000 American children are at risk for sexual exploitation.  The average age a child enters the commercial sex trade is 11-13 years old.</a:t>
            </a:r>
          </a:p>
        </p:txBody>
      </p:sp>
      <p:pic>
        <p:nvPicPr>
          <p:cNvPr id="4" name="Picture 3"/>
          <p:cNvPicPr>
            <a:picLocks noChangeAspect="1"/>
          </p:cNvPicPr>
          <p:nvPr/>
        </p:nvPicPr>
        <p:blipFill rotWithShape="1">
          <a:blip r:embed="rId2"/>
          <a:srcRect l="11458" t="13703" r="70625" b="79630"/>
          <a:stretch/>
        </p:blipFill>
        <p:spPr>
          <a:xfrm>
            <a:off x="8545955" y="5531637"/>
            <a:ext cx="3276600" cy="685800"/>
          </a:xfrm>
          <a:prstGeom prst="rect">
            <a:avLst/>
          </a:prstGeom>
        </p:spPr>
      </p:pic>
      <p:pic>
        <p:nvPicPr>
          <p:cNvPr id="6" name="Picture 5" descr="modern day slavery | Silent All These Ye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841" y="224767"/>
            <a:ext cx="6438900" cy="2114550"/>
          </a:xfrm>
          <a:prstGeom prst="rect">
            <a:avLst/>
          </a:prstGeom>
        </p:spPr>
      </p:pic>
    </p:spTree>
    <p:extLst>
      <p:ext uri="{BB962C8B-B14F-4D97-AF65-F5344CB8AC3E}">
        <p14:creationId xmlns:p14="http://schemas.microsoft.com/office/powerpoint/2010/main" val="151916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475" y="355170"/>
            <a:ext cx="8534400" cy="1507067"/>
          </a:xfrm>
        </p:spPr>
        <p:txBody>
          <a:bodyPr/>
          <a:lstStyle/>
          <a:p>
            <a:r>
              <a:rPr lang="en-US" dirty="0"/>
              <a:t>Human trafficking </a:t>
            </a:r>
          </a:p>
        </p:txBody>
      </p:sp>
      <p:sp>
        <p:nvSpPr>
          <p:cNvPr id="3" name="Content Placeholder 2"/>
          <p:cNvSpPr>
            <a:spLocks noGrp="1"/>
          </p:cNvSpPr>
          <p:nvPr>
            <p:ph idx="1"/>
          </p:nvPr>
        </p:nvSpPr>
        <p:spPr>
          <a:xfrm>
            <a:off x="1112475" y="1419498"/>
            <a:ext cx="8534400" cy="3969590"/>
          </a:xfrm>
        </p:spPr>
        <p:txBody>
          <a:bodyPr>
            <a:noAutofit/>
          </a:bodyPr>
          <a:lstStyle/>
          <a:p>
            <a:r>
              <a:rPr lang="en-US" sz="1600" i="1" dirty="0">
                <a:solidFill>
                  <a:schemeClr val="bg2">
                    <a:lumMod val="50000"/>
                  </a:schemeClr>
                </a:solidFill>
              </a:rPr>
              <a:t>Today we are going to talk about a dangerous problem-- human trafficking. Human trafficking happens everywhere; it can even happen right here in our own community. Human trafficking is when someone is recruited, hidden, or transported against their will for the purpose of forces labor, involuntary servitude, slavery, or for a commercial sex act. You can think of it as modern-day slavery.</a:t>
            </a:r>
            <a:endParaRPr lang="en-US" sz="1600" dirty="0">
              <a:solidFill>
                <a:schemeClr val="bg2">
                  <a:lumMod val="50000"/>
                </a:schemeClr>
              </a:solidFill>
            </a:endParaRPr>
          </a:p>
          <a:p>
            <a:r>
              <a:rPr lang="en-US" sz="1600" i="1" dirty="0">
                <a:solidFill>
                  <a:schemeClr val="bg2">
                    <a:lumMod val="50000"/>
                  </a:schemeClr>
                </a:solidFill>
              </a:rPr>
              <a:t>We're going to talk about some of the tactics used by traffickers to find teens who are vulnerable, so they can exploit those teens for services and financial profit. It is important to know about this serious problem so that you can protect yourself and others from being victimized.</a:t>
            </a:r>
            <a:endParaRPr lang="en-US" sz="1600" dirty="0">
              <a:solidFill>
                <a:schemeClr val="bg2">
                  <a:lumMod val="50000"/>
                </a:schemeClr>
              </a:solidFill>
            </a:endParaRPr>
          </a:p>
          <a:p>
            <a:r>
              <a:rPr lang="en-US" sz="1600" i="1" dirty="0">
                <a:solidFill>
                  <a:schemeClr val="bg2">
                    <a:lumMod val="50000"/>
                  </a:schemeClr>
                </a:solidFill>
              </a:rPr>
              <a:t>We know that sexual abuse is not your fault, and that you need to tell a trusted adult if you or someone you know is being abused. If you or someone you know is being victimized by a human trafficker, </a:t>
            </a:r>
            <a:r>
              <a:rPr lang="en-US" sz="1600" i="1" u="sng" dirty="0">
                <a:solidFill>
                  <a:schemeClr val="bg2">
                    <a:lumMod val="50000"/>
                  </a:schemeClr>
                </a:solidFill>
              </a:rPr>
              <a:t>you must seek help</a:t>
            </a:r>
            <a:r>
              <a:rPr lang="en-US" sz="1600" i="1" dirty="0">
                <a:solidFill>
                  <a:schemeClr val="bg2">
                    <a:lumMod val="50000"/>
                  </a:schemeClr>
                </a:solidFill>
              </a:rPr>
              <a:t>." </a:t>
            </a:r>
            <a:endParaRPr lang="en-US" sz="1600" dirty="0">
              <a:solidFill>
                <a:schemeClr val="bg2">
                  <a:lumMod val="50000"/>
                </a:schemeClr>
              </a:solidFill>
            </a:endParaRPr>
          </a:p>
        </p:txBody>
      </p:sp>
      <p:pic>
        <p:nvPicPr>
          <p:cNvPr id="4" name="Picture 3"/>
          <p:cNvPicPr>
            <a:picLocks noChangeAspect="1"/>
          </p:cNvPicPr>
          <p:nvPr/>
        </p:nvPicPr>
        <p:blipFill rotWithShape="1">
          <a:blip r:embed="rId2"/>
          <a:srcRect l="11458" t="13703" r="70625" b="79630"/>
          <a:stretch/>
        </p:blipFill>
        <p:spPr>
          <a:xfrm>
            <a:off x="8545955" y="5531637"/>
            <a:ext cx="3276600" cy="685800"/>
          </a:xfrm>
          <a:prstGeom prst="rect">
            <a:avLst/>
          </a:prstGeom>
        </p:spPr>
      </p:pic>
    </p:spTree>
    <p:extLst>
      <p:ext uri="{BB962C8B-B14F-4D97-AF65-F5344CB8AC3E}">
        <p14:creationId xmlns:p14="http://schemas.microsoft.com/office/powerpoint/2010/main" val="19041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63514"/>
            <a:ext cx="8534400" cy="1507067"/>
          </a:xfrm>
        </p:spPr>
        <p:txBody>
          <a:bodyPr/>
          <a:lstStyle/>
          <a:p>
            <a:r>
              <a:rPr lang="en-US" dirty="0"/>
              <a:t>Human trafficking is a real problem!</a:t>
            </a:r>
          </a:p>
        </p:txBody>
      </p:sp>
      <p:sp>
        <p:nvSpPr>
          <p:cNvPr id="3" name="Content Placeholder 2"/>
          <p:cNvSpPr>
            <a:spLocks noGrp="1"/>
          </p:cNvSpPr>
          <p:nvPr>
            <p:ph idx="1"/>
          </p:nvPr>
        </p:nvSpPr>
        <p:spPr>
          <a:xfrm>
            <a:off x="684212" y="1982164"/>
            <a:ext cx="8534400" cy="3615267"/>
          </a:xfrm>
        </p:spPr>
        <p:txBody>
          <a:bodyPr>
            <a:normAutofit/>
          </a:bodyPr>
          <a:lstStyle/>
          <a:p>
            <a:r>
              <a:rPr lang="en-US" i="1" dirty="0">
                <a:solidFill>
                  <a:schemeClr val="bg2">
                    <a:lumMod val="50000"/>
                  </a:schemeClr>
                </a:solidFill>
              </a:rPr>
              <a:t>We are going to watch a video about the problem of human trafficking. You will hear descriptions of what human trafficking is and how it can happen in our own community. </a:t>
            </a:r>
          </a:p>
          <a:p>
            <a:r>
              <a:rPr lang="en-US" i="1" dirty="0">
                <a:solidFill>
                  <a:schemeClr val="bg2">
                    <a:lumMod val="50000"/>
                  </a:schemeClr>
                </a:solidFill>
              </a:rPr>
              <a:t>You will learn how human traffickers identify and target teens, and the risk factors that may make someone more vulnerable. </a:t>
            </a:r>
          </a:p>
          <a:p>
            <a:r>
              <a:rPr lang="en-US" i="1" dirty="0">
                <a:solidFill>
                  <a:schemeClr val="bg2">
                    <a:lumMod val="50000"/>
                  </a:schemeClr>
                </a:solidFill>
              </a:rPr>
              <a:t>The video will also explore the techniques used by traffickers to take and maintain control of victims. </a:t>
            </a:r>
          </a:p>
          <a:p>
            <a:r>
              <a:rPr lang="en-US" i="1" dirty="0">
                <a:solidFill>
                  <a:schemeClr val="bg2">
                    <a:lumMod val="50000"/>
                  </a:schemeClr>
                </a:solidFill>
              </a:rPr>
              <a:t>Finally, you will learn how to get help for yourself or a friend.</a:t>
            </a:r>
            <a:endParaRPr lang="en-US" b="1" dirty="0">
              <a:solidFill>
                <a:schemeClr val="bg2">
                  <a:lumMod val="50000"/>
                </a:schemeClr>
              </a:solidFill>
            </a:endParaRPr>
          </a:p>
        </p:txBody>
      </p:sp>
      <p:pic>
        <p:nvPicPr>
          <p:cNvPr id="4" name="Picture 3"/>
          <p:cNvPicPr>
            <a:picLocks noChangeAspect="1"/>
          </p:cNvPicPr>
          <p:nvPr/>
        </p:nvPicPr>
        <p:blipFill rotWithShape="1">
          <a:blip r:embed="rId2"/>
          <a:srcRect l="11458" t="13703" r="70625" b="79630"/>
          <a:stretch/>
        </p:blipFill>
        <p:spPr>
          <a:xfrm>
            <a:off x="8545955" y="5531637"/>
            <a:ext cx="3276600" cy="685800"/>
          </a:xfrm>
          <a:prstGeom prst="rect">
            <a:avLst/>
          </a:prstGeom>
        </p:spPr>
      </p:pic>
      <p:pic>
        <p:nvPicPr>
          <p:cNvPr id="5" name="Picture 4" descr="ARRA News Service: Funding Abortions For Senate Dem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1938" y="306499"/>
            <a:ext cx="2277291" cy="2021096"/>
          </a:xfrm>
          <a:prstGeom prst="rect">
            <a:avLst/>
          </a:prstGeom>
        </p:spPr>
      </p:pic>
    </p:spTree>
    <p:extLst>
      <p:ext uri="{BB962C8B-B14F-4D97-AF65-F5344CB8AC3E}">
        <p14:creationId xmlns:p14="http://schemas.microsoft.com/office/powerpoint/2010/main" val="21406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5011" y="5965371"/>
            <a:ext cx="6540137" cy="369332"/>
          </a:xfrm>
          <a:prstGeom prst="rect">
            <a:avLst/>
          </a:prstGeom>
          <a:noFill/>
        </p:spPr>
        <p:txBody>
          <a:bodyPr wrap="square" rtlCol="0">
            <a:spAutoFit/>
          </a:bodyPr>
          <a:lstStyle/>
          <a:p>
            <a:pPr algn="ctr"/>
            <a:r>
              <a:rPr lang="en-US" b="1" dirty="0"/>
              <a:t>BE THE CHANGE</a:t>
            </a:r>
          </a:p>
        </p:txBody>
      </p:sp>
      <p:pic>
        <p:nvPicPr>
          <p:cNvPr id="6" name="Picture 5"/>
          <p:cNvPicPr>
            <a:picLocks noChangeAspect="1"/>
          </p:cNvPicPr>
          <p:nvPr/>
        </p:nvPicPr>
        <p:blipFill rotWithShape="1">
          <a:blip r:embed="rId2"/>
          <a:srcRect l="11458" t="13703" r="70625" b="79630"/>
          <a:stretch/>
        </p:blipFill>
        <p:spPr>
          <a:xfrm>
            <a:off x="8694001" y="5965371"/>
            <a:ext cx="3276600" cy="685800"/>
          </a:xfrm>
          <a:prstGeom prst="rect">
            <a:avLst/>
          </a:prstGeom>
        </p:spPr>
      </p:pic>
      <p:sp>
        <p:nvSpPr>
          <p:cNvPr id="5" name="Content Placeholder 4">
            <a:extLst>
              <a:ext uri="{FF2B5EF4-FFF2-40B4-BE49-F238E27FC236}">
                <a16:creationId xmlns:a16="http://schemas.microsoft.com/office/drawing/2014/main" id="{6DB9A6D3-B56E-4542-853C-44DDC6C89F14}"/>
              </a:ext>
            </a:extLst>
          </p:cNvPr>
          <p:cNvSpPr>
            <a:spLocks noGrp="1"/>
          </p:cNvSpPr>
          <p:nvPr>
            <p:ph idx="1"/>
          </p:nvPr>
        </p:nvSpPr>
        <p:spPr>
          <a:xfrm>
            <a:off x="684212" y="685800"/>
            <a:ext cx="9640002" cy="5308600"/>
          </a:xfrm>
        </p:spPr>
        <p:txBody>
          <a:bodyPr/>
          <a:lstStyle/>
          <a:p>
            <a:r>
              <a:rPr lang="en-US" dirty="0">
                <a:hlinkClick r:id="rId3"/>
              </a:rPr>
              <a:t>Video: Show Video 2 "Be the Change"</a:t>
            </a:r>
            <a:endParaRPr lang="en-US" dirty="0"/>
          </a:p>
        </p:txBody>
      </p:sp>
    </p:spTree>
    <p:extLst>
      <p:ext uri="{BB962C8B-B14F-4D97-AF65-F5344CB8AC3E}">
        <p14:creationId xmlns:p14="http://schemas.microsoft.com/office/powerpoint/2010/main" val="107692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932" y="685800"/>
            <a:ext cx="10241680" cy="1007533"/>
          </a:xfrm>
        </p:spPr>
        <p:txBody>
          <a:bodyPr>
            <a:normAutofit/>
          </a:bodyPr>
          <a:lstStyle/>
          <a:p>
            <a:r>
              <a:rPr lang="en-US" sz="3600" dirty="0"/>
              <a:t>CLASS DISCUSSION</a:t>
            </a:r>
          </a:p>
        </p:txBody>
      </p:sp>
      <p:sp>
        <p:nvSpPr>
          <p:cNvPr id="6" name="Content Placeholder 5"/>
          <p:cNvSpPr>
            <a:spLocks noGrp="1"/>
          </p:cNvSpPr>
          <p:nvPr>
            <p:ph idx="1"/>
          </p:nvPr>
        </p:nvSpPr>
        <p:spPr>
          <a:xfrm>
            <a:off x="684212" y="1769533"/>
            <a:ext cx="7611372" cy="4575849"/>
          </a:xfrm>
        </p:spPr>
        <p:txBody>
          <a:bodyPr>
            <a:normAutofit/>
          </a:bodyPr>
          <a:lstStyle/>
          <a:p>
            <a:pPr marL="0" indent="0">
              <a:buNone/>
            </a:pPr>
            <a:r>
              <a:rPr lang="en-US" dirty="0">
                <a:solidFill>
                  <a:schemeClr val="bg2">
                    <a:lumMod val="50000"/>
                  </a:schemeClr>
                </a:solidFill>
              </a:rPr>
              <a:t>Distribute </a:t>
            </a:r>
            <a:r>
              <a:rPr lang="en-US" b="1" dirty="0">
                <a:solidFill>
                  <a:schemeClr val="bg2">
                    <a:lumMod val="50000"/>
                  </a:schemeClr>
                </a:solidFill>
              </a:rPr>
              <a:t>Human Trafficking Information Sheet </a:t>
            </a:r>
          </a:p>
          <a:p>
            <a:r>
              <a:rPr lang="en-US" b="1" dirty="0">
                <a:solidFill>
                  <a:schemeClr val="bg2">
                    <a:lumMod val="50000"/>
                  </a:schemeClr>
                </a:solidFill>
              </a:rPr>
              <a:t>Discussion:</a:t>
            </a:r>
          </a:p>
          <a:p>
            <a:pPr lvl="1"/>
            <a:r>
              <a:rPr lang="en-US" dirty="0">
                <a:solidFill>
                  <a:schemeClr val="bg2">
                    <a:lumMod val="50000"/>
                  </a:schemeClr>
                </a:solidFill>
              </a:rPr>
              <a:t>What is human trafficking? </a:t>
            </a:r>
          </a:p>
          <a:p>
            <a:pPr lvl="1"/>
            <a:r>
              <a:rPr lang="en-US" dirty="0">
                <a:solidFill>
                  <a:schemeClr val="bg2">
                    <a:lumMod val="50000"/>
                  </a:schemeClr>
                </a:solidFill>
              </a:rPr>
              <a:t>Where does human trafficking occur?</a:t>
            </a:r>
          </a:p>
          <a:p>
            <a:pPr lvl="1"/>
            <a:r>
              <a:rPr lang="en-US" dirty="0">
                <a:solidFill>
                  <a:schemeClr val="bg2">
                    <a:lumMod val="50000"/>
                  </a:schemeClr>
                </a:solidFill>
              </a:rPr>
              <a:t>Who is at risk of being a victim of human traffickers?</a:t>
            </a:r>
          </a:p>
          <a:p>
            <a:pPr lvl="1"/>
            <a:r>
              <a:rPr lang="en-US" dirty="0">
                <a:solidFill>
                  <a:schemeClr val="bg2">
                    <a:lumMod val="50000"/>
                  </a:schemeClr>
                </a:solidFill>
              </a:rPr>
              <a:t>How is human trafficking modern-day slavery?</a:t>
            </a:r>
          </a:p>
          <a:p>
            <a:pPr lvl="1"/>
            <a:endParaRPr lang="en-US" dirty="0">
              <a:solidFill>
                <a:schemeClr val="bg2">
                  <a:lumMod val="50000"/>
                </a:schemeClr>
              </a:solidFill>
            </a:endParaRPr>
          </a:p>
          <a:p>
            <a:pPr marL="0" indent="0">
              <a:buNone/>
            </a:pPr>
            <a:r>
              <a:rPr lang="en-US" b="1" dirty="0">
                <a:solidFill>
                  <a:schemeClr val="bg2">
                    <a:lumMod val="50000"/>
                  </a:schemeClr>
                </a:solidFill>
              </a:rPr>
              <a:t>Human trafficking is not just a global problem, it can happen in our own community. In fact, Florida is third in the nation for reported human trafficking cases.</a:t>
            </a:r>
          </a:p>
        </p:txBody>
      </p:sp>
      <p:pic>
        <p:nvPicPr>
          <p:cNvPr id="4" name="Picture 3"/>
          <p:cNvPicPr>
            <a:picLocks noChangeAspect="1"/>
          </p:cNvPicPr>
          <p:nvPr/>
        </p:nvPicPr>
        <p:blipFill rotWithShape="1">
          <a:blip r:embed="rId2"/>
          <a:srcRect l="11458" t="13703" r="70625" b="79630"/>
          <a:stretch/>
        </p:blipFill>
        <p:spPr>
          <a:xfrm>
            <a:off x="8545955" y="5531637"/>
            <a:ext cx="3276600" cy="685800"/>
          </a:xfrm>
          <a:prstGeom prst="rect">
            <a:avLst/>
          </a:prstGeom>
        </p:spPr>
      </p:pic>
      <p:pic>
        <p:nvPicPr>
          <p:cNvPr id="3" name="Picture 2"/>
          <p:cNvPicPr>
            <a:picLocks noChangeAspect="1"/>
          </p:cNvPicPr>
          <p:nvPr/>
        </p:nvPicPr>
        <p:blipFill rotWithShape="1">
          <a:blip r:embed="rId3"/>
          <a:srcRect l="22836" t="14737" r="37640" b="6956"/>
          <a:stretch/>
        </p:blipFill>
        <p:spPr>
          <a:xfrm>
            <a:off x="8295584" y="609600"/>
            <a:ext cx="3526971" cy="3930660"/>
          </a:xfrm>
          <a:prstGeom prst="rect">
            <a:avLst/>
          </a:prstGeom>
        </p:spPr>
      </p:pic>
    </p:spTree>
    <p:extLst>
      <p:ext uri="{BB962C8B-B14F-4D97-AF65-F5344CB8AC3E}">
        <p14:creationId xmlns:p14="http://schemas.microsoft.com/office/powerpoint/2010/main" val="195137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128" y="2327564"/>
            <a:ext cx="9814026" cy="4364240"/>
          </a:xfrm>
        </p:spPr>
        <p:txBody>
          <a:bodyPr>
            <a:normAutofit/>
          </a:bodyPr>
          <a:lstStyle/>
          <a:p>
            <a:r>
              <a:rPr lang="en-US" sz="2800" dirty="0"/>
              <a:t>Spotlight – </a:t>
            </a:r>
            <a:r>
              <a:rPr lang="en-US" sz="2800" b="1" dirty="0"/>
              <a:t>Human trafficking occurs when someone is recruited, hidden, or transported against their will for services and the financial gain of another person. This is sometimes referred to as "modern-day slavery." It is important to identify unsafe situations and unhealthy relationships that could put you at risk. Using your personal power to maintain the balance of power in relationships will help you stay safe.</a:t>
            </a:r>
          </a:p>
        </p:txBody>
      </p:sp>
      <p:pic>
        <p:nvPicPr>
          <p:cNvPr id="4" name="Picture 3" descr="Spotlight Headlight Headlamp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31" y="49193"/>
            <a:ext cx="3799027" cy="3608574"/>
          </a:xfrm>
          <a:prstGeom prst="rect">
            <a:avLst/>
          </a:prstGeom>
        </p:spPr>
      </p:pic>
      <p:pic>
        <p:nvPicPr>
          <p:cNvPr id="5" name="Picture 4"/>
          <p:cNvPicPr>
            <a:picLocks noChangeAspect="1"/>
          </p:cNvPicPr>
          <p:nvPr/>
        </p:nvPicPr>
        <p:blipFill rotWithShape="1">
          <a:blip r:embed="rId3"/>
          <a:srcRect l="11458" t="13703" r="70625" b="79630"/>
          <a:stretch/>
        </p:blipFill>
        <p:spPr>
          <a:xfrm>
            <a:off x="8448554" y="6006004"/>
            <a:ext cx="3276600" cy="685800"/>
          </a:xfrm>
          <a:prstGeom prst="rect">
            <a:avLst/>
          </a:prstGeom>
        </p:spPr>
      </p:pic>
      <p:pic>
        <p:nvPicPr>
          <p:cNvPr id="6" name="Picture 5" descr="On the job, autonomy brings positive rewards | Voxitatis Blo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1837" y="292694"/>
            <a:ext cx="3322517" cy="2164179"/>
          </a:xfrm>
          <a:prstGeom prst="rect">
            <a:avLst/>
          </a:prstGeom>
        </p:spPr>
      </p:pic>
    </p:spTree>
    <p:extLst>
      <p:ext uri="{BB962C8B-B14F-4D97-AF65-F5344CB8AC3E}">
        <p14:creationId xmlns:p14="http://schemas.microsoft.com/office/powerpoint/2010/main" val="166638968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f2a9091f-786c-42ad-9839-4333d0a855e0" xsi:nil="true"/>
    <_ip_UnifiedCompliancePolicyUIAction xmlns="http://schemas.microsoft.com/sharepoint/v3" xsi:nil="true"/>
    <Has_Teacher_Only_SectionGroup xmlns="f2a9091f-786c-42ad-9839-4333d0a855e0" xsi:nil="true"/>
    <NotebookType xmlns="f2a9091f-786c-42ad-9839-4333d0a855e0" xsi:nil="true"/>
    <Invited_Students xmlns="f2a9091f-786c-42ad-9839-4333d0a855e0" xsi:nil="true"/>
    <Owner xmlns="f2a9091f-786c-42ad-9839-4333d0a855e0">
      <UserInfo>
        <DisplayName/>
        <AccountId xsi:nil="true"/>
        <AccountType/>
      </UserInfo>
    </Owner>
    <CultureName xmlns="f2a9091f-786c-42ad-9839-4333d0a855e0" xsi:nil="true"/>
    <_ip_UnifiedCompliancePolicyProperties xmlns="http://schemas.microsoft.com/sharepoint/v3" xsi:nil="true"/>
    <Teachers xmlns="f2a9091f-786c-42ad-9839-4333d0a855e0">
      <UserInfo>
        <DisplayName/>
        <AccountId xsi:nil="true"/>
        <AccountType/>
      </UserInfo>
    </Teachers>
    <Self_Registration_Enabled xmlns="f2a9091f-786c-42ad-9839-4333d0a855e0" xsi:nil="true"/>
    <FolderType xmlns="f2a9091f-786c-42ad-9839-4333d0a855e0" xsi:nil="true"/>
    <AppVersion xmlns="f2a9091f-786c-42ad-9839-4333d0a855e0" xsi:nil="true"/>
    <DefaultSectionNames xmlns="f2a9091f-786c-42ad-9839-4333d0a855e0" xsi:nil="true"/>
    <Is_Collaboration_Space_Locked xmlns="f2a9091f-786c-42ad-9839-4333d0a855e0" xsi:nil="true"/>
    <Templates xmlns="f2a9091f-786c-42ad-9839-4333d0a855e0" xsi:nil="true"/>
    <Students xmlns="f2a9091f-786c-42ad-9839-4333d0a855e0">
      <UserInfo>
        <DisplayName/>
        <AccountId xsi:nil="true"/>
        <AccountType/>
      </UserInfo>
    </Students>
    <Student_Groups xmlns="f2a9091f-786c-42ad-9839-4333d0a855e0">
      <UserInfo>
        <DisplayName/>
        <AccountId xsi:nil="true"/>
        <AccountType/>
      </UserInfo>
    </Student_Group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A5D25D0C4E684097D5DEDD8483CE80" ma:contentTypeVersion="30" ma:contentTypeDescription="Create a new document." ma:contentTypeScope="" ma:versionID="c01fbf79c4c9c9f1e9503fd1778d9a5b">
  <xsd:schema xmlns:xsd="http://www.w3.org/2001/XMLSchema" xmlns:xs="http://www.w3.org/2001/XMLSchema" xmlns:p="http://schemas.microsoft.com/office/2006/metadata/properties" xmlns:ns1="http://schemas.microsoft.com/sharepoint/v3" xmlns:ns3="f2a9091f-786c-42ad-9839-4333d0a855e0" xmlns:ns4="b9a4a699-83bc-4784-8330-f60bfc34d933" targetNamespace="http://schemas.microsoft.com/office/2006/metadata/properties" ma:root="true" ma:fieldsID="27edecb8adcf6131e6607c804dc66e25" ns1:_="" ns3:_="" ns4:_="">
    <xsd:import namespace="http://schemas.microsoft.com/sharepoint/v3"/>
    <xsd:import namespace="f2a9091f-786c-42ad-9839-4333d0a855e0"/>
    <xsd:import namespace="b9a4a699-83bc-4784-8330-f60bfc34d933"/>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5" nillable="true" ma:displayName="Unified Compliance Policy Properties" ma:hidden="true" ma:internalName="_ip_UnifiedCompliancePolicyProperties">
      <xsd:simpleType>
        <xsd:restriction base="dms:Note"/>
      </xsd:simpleType>
    </xsd:element>
    <xsd:element name="_ip_UnifiedCompliancePolicyUIAction" ma:index="3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a9091f-786c-42ad-9839-4333d0a855e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Location" ma:index="30" nillable="true" ma:displayName="MediaServiceLocation" ma:internalName="MediaServiceLocation"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OCR" ma:index="3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a4a699-83bc-4784-8330-f60bfc34d933"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B8AF98-A21D-4EFD-BDA6-BB0A8B4737F1}">
  <ds:schemaRefs>
    <ds:schemaRef ds:uri="b9a4a699-83bc-4784-8330-f60bfc34d933"/>
    <ds:schemaRef ds:uri="http://purl.org/dc/terms/"/>
    <ds:schemaRef ds:uri="f2a9091f-786c-42ad-9839-4333d0a855e0"/>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C7F2BF6-ECD3-470A-A2D8-E234A47A50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9091f-786c-42ad-9839-4333d0a855e0"/>
    <ds:schemaRef ds:uri="b9a4a699-83bc-4784-8330-f60bfc34d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08E427-96ED-4980-A946-7A2009D7F7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1666</TotalTime>
  <Words>475</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Century Gothic</vt:lpstr>
      <vt:lpstr>Wingdings 3</vt:lpstr>
      <vt:lpstr>Slice</vt:lpstr>
      <vt:lpstr>Human trafficking: Modern-day slavery</vt:lpstr>
      <vt:lpstr>Did you know?</vt:lpstr>
      <vt:lpstr>Human trafficking </vt:lpstr>
      <vt:lpstr>Human trafficking is a real problem!</vt:lpstr>
      <vt:lpstr>PowerPoint Presentation</vt:lpstr>
      <vt:lpstr>CLASS DISCUSSION</vt:lpstr>
      <vt:lpstr>PowerPoint Presentation</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 Modern-day slavery</dc:title>
  <dc:creator>Anderson, Ashley</dc:creator>
  <cp:lastModifiedBy>Bigelow, Grace</cp:lastModifiedBy>
  <cp:revision>37</cp:revision>
  <dcterms:created xsi:type="dcterms:W3CDTF">2020-08-12T15:15:30Z</dcterms:created>
  <dcterms:modified xsi:type="dcterms:W3CDTF">2022-12-12T18:33:15Z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0x010100CDA5D25D0C4E684097D5DEDD8483CE80</vt:lpwstr>
  </property>
</Properties>
</file>